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slide" Target="slides/slide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2.xml"/><Relationship Id="rId18" Type="http://schemas.openxmlformats.org/officeDocument/2006/relationships/font" Target="fonts/Robo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df428cf9b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5df428cf9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5e0f024ea6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5e0f024ea6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381603b9a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2381603b9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95cc61cc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95cc61cc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Amit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381603b9a8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381603b9a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5dd9ad5e9b_1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5dd9ad5e9b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Reed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5dd9ad5e9b_1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5dd9ad5e9b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Reed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5dd9ad5e9b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5dd9ad5e9b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5dd9ad5e9b_3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5dd9ad5e9b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dd9ad5e9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dd9ad5e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85800" y="1597824"/>
            <a:ext cx="77724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/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371600" y="2590450"/>
            <a:ext cx="6400800" cy="16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/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/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8890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indent="-8890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2"/>
          <p:cNvSpPr/>
          <p:nvPr/>
        </p:nvSpPr>
        <p:spPr>
          <a:xfrm>
            <a:off x="0" y="4340575"/>
            <a:ext cx="9144000" cy="802800"/>
          </a:xfrm>
          <a:prstGeom prst="rect">
            <a:avLst/>
          </a:prstGeom>
          <a:solidFill>
            <a:srgbClr val="101D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238" l="0" r="0" t="238"/>
          <a:stretch/>
        </p:blipFill>
        <p:spPr>
          <a:xfrm>
            <a:off x="1036800" y="4526425"/>
            <a:ext cx="7070400" cy="43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57200" y="1200150"/>
            <a:ext cx="8229600" cy="3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•"/>
              <a:defRPr/>
            </a:lvl1pPr>
            <a:lvl2pPr indent="-3429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–"/>
              <a:defRPr/>
            </a:lvl2pPr>
            <a:lvl3pPr indent="-3175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3pPr>
            <a:lvl4pPr indent="-3175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–"/>
              <a:defRPr/>
            </a:lvl4pPr>
            <a:lvl5pPr indent="-3175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»"/>
              <a:defRPr/>
            </a:lvl5pPr>
            <a:lvl6pPr indent="-3175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6pPr>
            <a:lvl7pPr indent="-3175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7pPr>
            <a:lvl8pPr indent="-3175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8pPr>
            <a:lvl9pPr indent="-3175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685788" y="2168601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1pPr>
            <a:lvl2pPr indent="-342900" lvl="1" marL="914400" rtl="0">
              <a:spcBef>
                <a:spcPts val="56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1pPr>
            <a:lvl2pPr indent="-342900" lvl="1" marL="914400" rtl="0">
              <a:spcBef>
                <a:spcPts val="56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2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8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1pPr>
            <a:lvl2pPr indent="-342900" lvl="1" marL="914400" rtl="0">
              <a:spcBef>
                <a:spcPts val="56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rtl="0">
              <a:spcBef>
                <a:spcPts val="640"/>
              </a:spcBef>
              <a:spcAft>
                <a:spcPts val="0"/>
              </a:spcAft>
              <a:buSzPts val="2400"/>
              <a:buFont typeface="Calibri"/>
              <a:buNone/>
              <a:defRPr/>
            </a:lvl1pPr>
            <a:lvl2pPr indent="-228600" lvl="1" marL="914400" rtl="0">
              <a:spcBef>
                <a:spcPts val="560"/>
              </a:spcBef>
              <a:spcAft>
                <a:spcPts val="0"/>
              </a:spcAft>
              <a:buSzPts val="1800"/>
              <a:buFont typeface="Calibri"/>
              <a:buNone/>
              <a:defRPr/>
            </a:lvl2pPr>
            <a:lvl3pPr indent="-228600" lvl="2" marL="1371600" rtl="0">
              <a:spcBef>
                <a:spcPts val="480"/>
              </a:spcBef>
              <a:spcAft>
                <a:spcPts val="0"/>
              </a:spcAft>
              <a:buSzPts val="1400"/>
              <a:buFont typeface="Calibri"/>
              <a:buNone/>
              <a:defRPr/>
            </a:lvl3pPr>
            <a:lvl4pPr indent="-228600" lvl="3" marL="1828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4pPr>
            <a:lvl5pPr indent="-228600" lvl="4" marL="22860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5pPr>
            <a:lvl6pPr indent="-228600" lvl="5" marL="27432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6pPr>
            <a:lvl7pPr indent="-228600" lvl="6" marL="32004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7pPr>
            <a:lvl8pPr indent="-228600" lvl="7" marL="36576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8pPr>
            <a:lvl9pPr indent="-228600" lvl="8" marL="4114800" rtl="0">
              <a:spcBef>
                <a:spcPts val="400"/>
              </a:spcBef>
              <a:spcAft>
                <a:spcPts val="0"/>
              </a:spcAft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40"/>
              </a:spcBef>
              <a:spcAft>
                <a:spcPts val="0"/>
              </a:spcAft>
              <a:buSzPts val="2400"/>
              <a:buChar char="•"/>
              <a:defRPr/>
            </a:lvl1pPr>
            <a:lvl2pPr indent="-342900" lvl="1" marL="914400" rtl="0">
              <a:spcBef>
                <a:spcPts val="560"/>
              </a:spcBef>
              <a:spcAft>
                <a:spcPts val="0"/>
              </a:spcAft>
              <a:buSzPts val="1800"/>
              <a:buChar char="–"/>
              <a:defRPr/>
            </a:lvl2pPr>
            <a:lvl3pPr indent="-317500" lvl="2" marL="1371600" rtl="0">
              <a:spcBef>
                <a:spcPts val="48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400"/>
              </a:spcBef>
              <a:spcAft>
                <a:spcPts val="0"/>
              </a:spcAft>
              <a:buSzPts val="1400"/>
              <a:buChar char="»"/>
              <a:defRPr/>
            </a:lvl5pPr>
            <a:lvl6pPr indent="-317500" lvl="5" marL="27432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>
            <p:ph idx="2" type="pic"/>
          </p:nvPr>
        </p:nvSpPr>
        <p:spPr>
          <a:xfrm>
            <a:off x="48" y="0"/>
            <a:ext cx="9144000" cy="4468200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41250" y="225272"/>
            <a:ext cx="4103400" cy="1482900"/>
          </a:xfrm>
          <a:prstGeom prst="rect">
            <a:avLst/>
          </a:prstGeom>
          <a:solidFill>
            <a:srgbClr val="666666">
              <a:alpha val="40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6050" y="4468225"/>
            <a:ext cx="9150000" cy="675300"/>
          </a:xfrm>
          <a:prstGeom prst="rect">
            <a:avLst/>
          </a:prstGeom>
          <a:solidFill>
            <a:srgbClr val="101D4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Roboto"/>
              <a:buNone/>
              <a:defRPr b="1" sz="4000">
                <a:latin typeface="Roboto"/>
                <a:ea typeface="Roboto"/>
                <a:cs typeface="Roboto"/>
                <a:sym typeface="Roboto"/>
              </a:defRPr>
            </a:lvl1pPr>
            <a:lvl2pPr indent="-88900" lvl="1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88900" lvl="2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88900" lvl="3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88900" lvl="4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88900" lvl="5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88900" lvl="6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88900" lvl="7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88900" lvl="8" marL="0" marR="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457200" y="1200150"/>
            <a:ext cx="8229600" cy="326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Char char="•"/>
              <a:defRPr sz="2400"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Roboto"/>
              <a:buChar char="–"/>
              <a:defRPr sz="18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–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»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238" l="0" r="0" t="238"/>
          <a:stretch/>
        </p:blipFill>
        <p:spPr>
          <a:xfrm>
            <a:off x="4197557" y="4676572"/>
            <a:ext cx="4489200" cy="2739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Aj1f84VGin_QVIRCow5r9CF7AkwdZO9_/view" TargetMode="External"/><Relationship Id="rId4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type="ctrTitle"/>
          </p:nvPr>
        </p:nvSpPr>
        <p:spPr>
          <a:xfrm>
            <a:off x="848100" y="968844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lang="en-US" sz="4400">
                <a:solidFill>
                  <a:schemeClr val="dk1"/>
                </a:solidFill>
              </a:rPr>
              <a:t>TrackMaster</a:t>
            </a:r>
            <a:endParaRPr b="0" i="0" sz="4400" u="none" cap="none" strike="noStrike">
              <a:solidFill>
                <a:schemeClr val="dk1"/>
              </a:solidFill>
            </a:endParaRPr>
          </a:p>
        </p:txBody>
      </p:sp>
      <p:sp>
        <p:nvSpPr>
          <p:cNvPr id="43" name="Google Shape;43;p10"/>
          <p:cNvSpPr txBox="1"/>
          <p:nvPr>
            <p:ph idx="1" type="subTitle"/>
          </p:nvPr>
        </p:nvSpPr>
        <p:spPr>
          <a:xfrm>
            <a:off x="583650" y="2141375"/>
            <a:ext cx="83013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Taha Abbas - Automation A</a:t>
            </a:r>
            <a:r>
              <a:rPr lang="en-US">
                <a:solidFill>
                  <a:schemeClr val="dk1"/>
                </a:solidFill>
              </a:rPr>
              <a:t>nalyst</a:t>
            </a:r>
            <a:r>
              <a:rPr lang="en-US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Reed McAlpin - Developer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 Amit Nyamagoudar - Project Manager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Nivethaa Ravichandran - Developer  </a:t>
            </a:r>
            <a:endParaRPr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r>
              <a:rPr lang="en-US">
                <a:solidFill>
                  <a:schemeClr val="dk1"/>
                </a:solidFill>
              </a:rPr>
              <a:t>Avinash Singh - Business Systems Analyst</a:t>
            </a:r>
            <a:endParaRPr i="0" u="none" cap="none" strike="noStrike">
              <a:solidFill>
                <a:schemeClr val="dk1"/>
              </a:solidFill>
            </a:endParaRPr>
          </a:p>
        </p:txBody>
      </p:sp>
      <p:pic>
        <p:nvPicPr>
          <p:cNvPr id="44" name="Google Shape;4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2" y="47324"/>
            <a:ext cx="4295000" cy="74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Tableau</a:t>
            </a:r>
            <a:endParaRPr/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4961975" y="1167500"/>
            <a:ext cx="4035000" cy="29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64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Once a data source is ready, it can be used into a workbook, using which, we make </a:t>
            </a:r>
            <a:r>
              <a:rPr lang="en-US" sz="1900"/>
              <a:t>visualizations. </a:t>
            </a:r>
            <a:r>
              <a:rPr lang="en-US" sz="1900"/>
              <a:t>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Filters and other Markers are used to categorize variables according to their use.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/>
              <a:t>Publications data focuses on Authors at the University. </a:t>
            </a:r>
            <a:endParaRPr sz="1900"/>
          </a:p>
        </p:txBody>
      </p:sp>
      <p:pic>
        <p:nvPicPr>
          <p:cNvPr id="109" name="Google Shape;10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00" y="1167500"/>
            <a:ext cx="2557373" cy="140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550" y="2787148"/>
            <a:ext cx="2492476" cy="140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8600" y="1609899"/>
            <a:ext cx="2043376" cy="145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/>
          <p:nvPr>
            <p:ph type="title"/>
          </p:nvPr>
        </p:nvSpPr>
        <p:spPr>
          <a:xfrm>
            <a:off x="685788" y="2168601"/>
            <a:ext cx="7772400" cy="10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Background</a:t>
            </a:r>
            <a:endParaRPr/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457200" y="1200150"/>
            <a:ext cx="8229600" cy="3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is the EFDC?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is the problem they are running into?</a:t>
            </a:r>
            <a:endParaRPr/>
          </a:p>
        </p:txBody>
      </p:sp>
      <p:pic>
        <p:nvPicPr>
          <p:cNvPr id="51" name="Google Shape;5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01288" y="2910900"/>
            <a:ext cx="5741425" cy="9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type="title"/>
          </p:nvPr>
        </p:nvSpPr>
        <p:spPr>
          <a:xfrm>
            <a:off x="288600" y="143425"/>
            <a:ext cx="85668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Trackmaster</a:t>
            </a:r>
            <a:endParaRPr/>
          </a:p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457200" y="1000825"/>
            <a:ext cx="5201700" cy="32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Centralized tracking tool concept 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Efficient, Easy to use, Synergistic</a:t>
            </a:r>
            <a:endParaRPr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Adaptable - not just for Eisenberg Center, but for other institutions as well</a:t>
            </a:r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1800" y="1153225"/>
            <a:ext cx="2359800" cy="235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5100" y="1361200"/>
            <a:ext cx="3488152" cy="186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Sharepoint</a:t>
            </a:r>
            <a:endParaRPr/>
          </a:p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457200" y="1200150"/>
            <a:ext cx="8229600" cy="3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What is Sharepoint?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List Features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Power Automate</a:t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 rotWithShape="1">
          <a:blip r:embed="rId3">
            <a:alphaModFix/>
          </a:blip>
          <a:srcRect b="0" l="0" r="25882" t="0"/>
          <a:stretch/>
        </p:blipFill>
        <p:spPr>
          <a:xfrm>
            <a:off x="4011175" y="1036550"/>
            <a:ext cx="5132827" cy="3070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429975" y="205976"/>
            <a:ext cx="8256900" cy="5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Form Customization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4"/>
          <p:cNvSpPr txBox="1"/>
          <p:nvPr>
            <p:ph idx="1" type="body"/>
          </p:nvPr>
        </p:nvSpPr>
        <p:spPr>
          <a:xfrm>
            <a:off x="87075" y="937650"/>
            <a:ext cx="5323200" cy="3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3225" lvl="0" marL="457200" rtl="0" algn="l">
              <a:spcBef>
                <a:spcPts val="640"/>
              </a:spcBef>
              <a:spcAft>
                <a:spcPts val="0"/>
              </a:spcAft>
              <a:buClr>
                <a:srgbClr val="2B2B2B"/>
              </a:buClr>
              <a:buSzPts val="2750"/>
              <a:buChar char="•"/>
            </a:pPr>
            <a:r>
              <a:rPr lang="en-US" sz="2750">
                <a:solidFill>
                  <a:srgbClr val="2B2B2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This groups the related columns in a list under a common title </a:t>
            </a:r>
            <a:endParaRPr sz="2750">
              <a:solidFill>
                <a:srgbClr val="2B2B2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2750">
              <a:solidFill>
                <a:srgbClr val="2B2B2B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-377825" lvl="0" marL="457200" rtl="0" algn="l">
              <a:spcBef>
                <a:spcPts val="640"/>
              </a:spcBef>
              <a:spcAft>
                <a:spcPts val="0"/>
              </a:spcAft>
              <a:buClr>
                <a:srgbClr val="2B2B2B"/>
              </a:buClr>
              <a:buSzPts val="2350"/>
              <a:buChar char="•"/>
            </a:pPr>
            <a:r>
              <a:rPr lang="en-US" sz="2350">
                <a:solidFill>
                  <a:srgbClr val="2B2B2B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Street Address,State,Country,Zip columns can be grouped under a common title "Address"</a:t>
            </a:r>
            <a:endParaRPr sz="2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sz="4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0275" y="75350"/>
            <a:ext cx="3510575" cy="206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9225" y="2394850"/>
            <a:ext cx="3510574" cy="206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429975" y="205976"/>
            <a:ext cx="8256900" cy="58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List</a:t>
            </a:r>
            <a:r>
              <a:rPr lang="en-US">
                <a:solidFill>
                  <a:schemeClr val="dk1"/>
                </a:solidFill>
              </a:rPr>
              <a:t> Customization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87075" y="937650"/>
            <a:ext cx="4980300" cy="326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6875" lvl="0" marL="45720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2B2B2B"/>
              </a:buClr>
              <a:buSzPts val="2650"/>
              <a:buChar char="•"/>
            </a:pPr>
            <a:r>
              <a:rPr lang="en-US" sz="2300">
                <a:solidFill>
                  <a:srgbClr val="00274C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Change the default appearance of the list.</a:t>
            </a:r>
            <a:endParaRPr sz="2300">
              <a:solidFill>
                <a:srgbClr val="00274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274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74650" lvl="0" marL="457200" rtl="0" algn="l">
              <a:lnSpc>
                <a:spcPct val="110000"/>
              </a:lnSpc>
              <a:spcBef>
                <a:spcPts val="1100"/>
              </a:spcBef>
              <a:spcAft>
                <a:spcPts val="0"/>
              </a:spcAft>
              <a:buClr>
                <a:srgbClr val="2B2B2B"/>
              </a:buClr>
              <a:buSzPts val="2300"/>
              <a:buFont typeface="Arial"/>
              <a:buChar char="•"/>
            </a:pPr>
            <a:r>
              <a:rPr lang="en-US" sz="2300">
                <a:solidFill>
                  <a:srgbClr val="2B2B2B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Customize the list by changing the json code.</a:t>
            </a:r>
            <a:endParaRPr sz="2300">
              <a:solidFill>
                <a:srgbClr val="00274C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4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7925" y="140075"/>
            <a:ext cx="3815451" cy="225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3550" y="2586650"/>
            <a:ext cx="3984176" cy="1865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Power Automate </a:t>
            </a:r>
            <a:endParaRPr/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457200" y="929900"/>
            <a:ext cx="8229600" cy="3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Automatically</a:t>
            </a:r>
            <a:r>
              <a:rPr lang="en-US"/>
              <a:t> add users to the people and group members lists when every someone new is added to the </a:t>
            </a:r>
            <a:r>
              <a:rPr lang="en-US"/>
              <a:t>Mcommunity (data directory)</a:t>
            </a:r>
            <a:r>
              <a:rPr lang="en-US"/>
              <a:t>.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Marking people inactive in the </a:t>
            </a:r>
            <a:r>
              <a:rPr lang="en-US"/>
              <a:t>group</a:t>
            </a:r>
            <a:r>
              <a:rPr lang="en-US"/>
              <a:t> members list whenever they are no longer in the data directory. 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Send bulk emails automatically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t</a:t>
            </a:r>
            <a:r>
              <a:rPr lang="en-US"/>
              <a:t>o users simply by selecting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/>
              <a:t>From the people’s list.</a:t>
            </a:r>
            <a:endParaRPr/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6863" y="3181813"/>
            <a:ext cx="3667125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Automation</a:t>
            </a:r>
            <a:endParaRPr/>
          </a:p>
        </p:txBody>
      </p:sp>
      <p:pic>
        <p:nvPicPr>
          <p:cNvPr id="95" name="Google Shape;95;p17" title="automate 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3500" y="10393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Tableau</a:t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237650" y="1179250"/>
            <a:ext cx="3776700" cy="262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4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Business Intelligence Analysis Tool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Multiple Data Sources and Flexibility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/>
              <a:t>Data Manipulation and Ease of Customization</a:t>
            </a:r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4025" y="1493942"/>
            <a:ext cx="4824851" cy="21556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